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214D3-C2BA-4502-9486-43692AAEE737}" type="datetimeFigureOut">
              <a:rPr lang="en-US" smtClean="0"/>
              <a:t>12-Apr-19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9C33E-3619-438C-8F3C-621A54C73280}" type="slidenum">
              <a:rPr lang="en-US" smtClean="0"/>
              <a:t>‹#›</a:t>
            </a:fld>
            <a:endParaRPr lang="en-US"/>
          </a:p>
        </p:txBody>
      </p:sp>
    </p:spTree>
    <p:extLst>
      <p:ext uri="{BB962C8B-B14F-4D97-AF65-F5344CB8AC3E}">
        <p14:creationId xmlns:p14="http://schemas.microsoft.com/office/powerpoint/2010/main" val="4050801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99C33E-3619-438C-8F3C-621A54C73280}" type="slidenum">
              <a:rPr lang="en-US" smtClean="0"/>
              <a:t>1</a:t>
            </a:fld>
            <a:endParaRPr lang="en-US"/>
          </a:p>
        </p:txBody>
      </p:sp>
    </p:spTree>
    <p:extLst>
      <p:ext uri="{BB962C8B-B14F-4D97-AF65-F5344CB8AC3E}">
        <p14:creationId xmlns:p14="http://schemas.microsoft.com/office/powerpoint/2010/main" val="33961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60315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07571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80798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761773-237C-4CF8-8616-FAE83A68A62F}" type="datetimeFigureOut">
              <a:rPr lang="en-US" smtClean="0"/>
              <a:t>12-Apr-19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6390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761773-237C-4CF8-8616-FAE83A68A62F}" type="datetimeFigureOut">
              <a:rPr lang="en-US" smtClean="0"/>
              <a:t>12-Apr-19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17756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761773-237C-4CF8-8616-FAE83A68A62F}" type="datetimeFigureOut">
              <a:rPr lang="en-US" smtClean="0"/>
              <a:t>12-Apr-19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22587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61773-237C-4CF8-8616-FAE83A68A62F}" type="datetimeFigureOut">
              <a:rPr lang="en-US" smtClean="0"/>
              <a:t>12-Apr-19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3278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12-Apr-19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313035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12-Apr-19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1530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91469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4613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18341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3241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07963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222928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12-Apr-19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48193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761773-237C-4CF8-8616-FAE83A68A62F}" type="datetimeFigureOut">
              <a:rPr lang="en-US" smtClean="0"/>
              <a:t>12-Apr-19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6C8D81-14F8-4083-8570-B5D39FD3A895}" type="slidenum">
              <a:rPr lang="en-US" smtClean="0"/>
              <a:t>‹#›</a:t>
            </a:fld>
            <a:endParaRPr lang="en-US"/>
          </a:p>
        </p:txBody>
      </p:sp>
    </p:spTree>
    <p:extLst>
      <p:ext uri="{BB962C8B-B14F-4D97-AF65-F5344CB8AC3E}">
        <p14:creationId xmlns:p14="http://schemas.microsoft.com/office/powerpoint/2010/main" val="267464499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Challenges of Middle Adulthood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Middle adulthood is the ages between 45 and 60 years. Erikson- a respected psychologist, argue that people grow generativity ( Newman &amp; Philp, 2017).</a:t>
            </a:r>
          </a:p>
          <a:p>
            <a:r>
              <a:rPr lang="en-US" dirty="0" smtClean="0"/>
              <a:t>The first challenge is generativity</a:t>
            </a:r>
          </a:p>
          <a:p>
            <a:r>
              <a:rPr lang="en-US" dirty="0" smtClean="0"/>
              <a:t>Generativity</a:t>
            </a:r>
            <a:r>
              <a:rPr lang="en-US" dirty="0" smtClean="0"/>
              <a:t> </a:t>
            </a:r>
            <a:r>
              <a:rPr lang="en-US" dirty="0" smtClean="0"/>
              <a:t>is the desire to nurture juniors to become responsible citizens at either family or community level. </a:t>
            </a:r>
          </a:p>
          <a:p>
            <a:r>
              <a:rPr lang="en-US" dirty="0" smtClean="0"/>
              <a:t>A person that fails develop generativity in their middle adulthood age remains stagnant or self-absorbed resulting in invalidism and self-indulgence. Besides, his or her self-esteem is likely to lower subsequently impacting their mental health and physical health. Generativity creates elements of satisfaction during middle adulthood which positively contributes positively to the physical and mental well-being (</a:t>
            </a:r>
            <a:r>
              <a:rPr lang="en-US" dirty="0" err="1" smtClean="0"/>
              <a:t>Kail</a:t>
            </a:r>
            <a:r>
              <a:rPr lang="en-US" dirty="0" smtClean="0"/>
              <a:t> &amp; Cavanaugh, 2018). </a:t>
            </a:r>
          </a:p>
          <a:p>
            <a:r>
              <a:rPr lang="en-US" dirty="0" smtClean="0"/>
              <a:t>Individuals who fails to develop generativity experiences middle life crisis leading to self-indulgence. As a result, they end up engaging in “youthful” activities. </a:t>
            </a:r>
            <a:endParaRPr lang="en-US" dirty="0"/>
          </a:p>
        </p:txBody>
      </p:sp>
    </p:spTree>
    <p:extLst>
      <p:ext uri="{BB962C8B-B14F-4D97-AF65-F5344CB8AC3E}">
        <p14:creationId xmlns:p14="http://schemas.microsoft.com/office/powerpoint/2010/main" val="273489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endParaRPr lang="en-US" dirty="0"/>
          </a:p>
        </p:txBody>
      </p:sp>
      <p:sp>
        <p:nvSpPr>
          <p:cNvPr id="3" name="Content Placeholder 2"/>
          <p:cNvSpPr>
            <a:spLocks noGrp="1"/>
          </p:cNvSpPr>
          <p:nvPr>
            <p:ph idx="1"/>
          </p:nvPr>
        </p:nvSpPr>
        <p:spPr/>
        <p:txBody>
          <a:bodyPr>
            <a:normAutofit/>
          </a:bodyPr>
          <a:lstStyle/>
          <a:p>
            <a:r>
              <a:rPr lang="en-US" dirty="0" smtClean="0"/>
              <a:t>Second challenge </a:t>
            </a:r>
            <a:r>
              <a:rPr lang="en-US" dirty="0" smtClean="0"/>
              <a:t>that comes with middle adulthood is the renewed energy to explore one’s inner desires. The desire pushes people to make decisions like divorcing the spouses, changing work places and neighborhoods. </a:t>
            </a:r>
          </a:p>
          <a:p>
            <a:r>
              <a:rPr lang="en-US" dirty="0" smtClean="0"/>
              <a:t>The renewed energy makes them feel the desire to experience new things that they either missed during youthful years or just need to satisfy that inner passion. At the age of 40, individuals realize aging is catching up with hence the urge to have final shot at life (Kali &amp;Cavanaugh, 2018). The sense of mortality begins to cripple in and a person realizes he or she is nearing sun set days thus try explore new areas of life he or she has not experienced.</a:t>
            </a:r>
            <a:endParaRPr lang="en-US" dirty="0"/>
          </a:p>
        </p:txBody>
      </p:sp>
    </p:spTree>
    <p:extLst>
      <p:ext uri="{BB962C8B-B14F-4D97-AF65-F5344CB8AC3E}">
        <p14:creationId xmlns:p14="http://schemas.microsoft.com/office/powerpoint/2010/main" val="255901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Challenges of Middle Adulthood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Even though men and women experiences middle life crisis, they react and act differently during the period. Men make attempts to reassert their masculinity and engage in activities full adrenaline like sky diving, scuba diving, and motorcycling among other youthful behaviors. They also tend to seek attention from their opposite gender just like youths do. In other words, men experiencing middle life crisis portrays a lot of “boyish” behaviors which contradicts social norms.</a:t>
            </a:r>
          </a:p>
          <a:p>
            <a:r>
              <a:rPr lang="en-US" dirty="0" smtClean="0"/>
              <a:t>Similarly, women experiencing middle life crises also adopts “girlish” behaviors as they explore their “youthful” sides (Philip &amp; Newman, 2017). They spend more time beautifying themselves including buying trendy “youthful” clothes like their children. Some even undertake plastic surgery to improve their physical appearance and bring back the glamor associated with younger age.</a:t>
            </a:r>
          </a:p>
          <a:p>
            <a:r>
              <a:rPr lang="en-US" dirty="0" smtClean="0"/>
              <a:t>However, these practices have an adverse effect on the family as it creates competition between parents and their children. Parents need to offer guidance to their children thus need for clear boundaries in terms of behavior and general presentation. </a:t>
            </a:r>
            <a:endParaRPr lang="en-US" dirty="0"/>
          </a:p>
        </p:txBody>
      </p:sp>
    </p:spTree>
    <p:extLst>
      <p:ext uri="{BB962C8B-B14F-4D97-AF65-F5344CB8AC3E}">
        <p14:creationId xmlns:p14="http://schemas.microsoft.com/office/powerpoint/2010/main" val="1077861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a:t>
            </a:r>
            <a:r>
              <a:rPr lang="en-US" dirty="0" smtClean="0"/>
              <a:t>Middle adulthood problems</a:t>
            </a:r>
            <a:endParaRPr lang="en-US" dirty="0"/>
          </a:p>
        </p:txBody>
      </p:sp>
      <p:sp>
        <p:nvSpPr>
          <p:cNvPr id="3" name="Content Placeholder 2"/>
          <p:cNvSpPr>
            <a:spLocks noGrp="1"/>
          </p:cNvSpPr>
          <p:nvPr>
            <p:ph idx="1"/>
          </p:nvPr>
        </p:nvSpPr>
        <p:spPr/>
        <p:txBody>
          <a:bodyPr/>
          <a:lstStyle/>
          <a:p>
            <a:r>
              <a:rPr lang="en-US" dirty="0" smtClean="0"/>
              <a:t>Middle life crisis adversely impacts families and in some cases leading to divorces leading to negative emotional and psychological effect on the children. Therefore, it appropriate for middle age adults to take necessary precautions to overcome the crisis and protect their families.</a:t>
            </a:r>
          </a:p>
          <a:p>
            <a:r>
              <a:rPr lang="en-US" dirty="0" smtClean="0"/>
              <a:t>The first way of overcoming the crisis and keeping the family safe is by avoiding transferring the neuros to the children (Marshal, 2017). A parent experiencing middle life crisis has a lot of ambitions and engage in multiple activities in an attempt to cover for their lost youthful years. For example, a person might decide to register for a coach course, starts practicing for games they have not played before or even harbors hopes of becoming an artist. A parent might decide to transfer this pressure to their children subsequently denying them an opportunity to be children. Individuals in adulthood must learn to keep away their youthful desires way from children.</a:t>
            </a:r>
            <a:endParaRPr lang="en-US" dirty="0"/>
          </a:p>
        </p:txBody>
      </p:sp>
    </p:spTree>
    <p:extLst>
      <p:ext uri="{BB962C8B-B14F-4D97-AF65-F5344CB8AC3E}">
        <p14:creationId xmlns:p14="http://schemas.microsoft.com/office/powerpoint/2010/main" val="222132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Middle adulthood problems</a:t>
            </a:r>
            <a:endParaRPr lang="en-US" dirty="0"/>
          </a:p>
        </p:txBody>
      </p:sp>
      <p:sp>
        <p:nvSpPr>
          <p:cNvPr id="3" name="Content Placeholder 2"/>
          <p:cNvSpPr>
            <a:spLocks noGrp="1"/>
          </p:cNvSpPr>
          <p:nvPr>
            <p:ph idx="1"/>
          </p:nvPr>
        </p:nvSpPr>
        <p:spPr/>
        <p:txBody>
          <a:bodyPr>
            <a:normAutofit fontScale="92500"/>
          </a:bodyPr>
          <a:lstStyle/>
          <a:p>
            <a:r>
              <a:rPr lang="en-US" dirty="0" smtClean="0"/>
              <a:t>The second way of overcoming the crisis is reframing the situation to minimize the urge to “relive” the youthful life (Marshal, 2017). As one gets older, they develop fear for their mortality as well as the difficult nature if the lives they lived. </a:t>
            </a:r>
          </a:p>
          <a:p>
            <a:r>
              <a:rPr lang="en-US" dirty="0" smtClean="0"/>
              <a:t>As people age, they look back to their lives and wished they would do somethings. The feeling of regrets compounded by the renewed energy to explore masculinity or femininity. Past years always feel like the “the good old days” and person can easily slip back to reliving the memories for the final time.</a:t>
            </a:r>
          </a:p>
          <a:p>
            <a:endParaRPr lang="en-US" dirty="0"/>
          </a:p>
          <a:p>
            <a:r>
              <a:rPr lang="en-US" dirty="0" smtClean="0"/>
              <a:t>Adults must develop critical and rational thinking about the current situation rather than reminiscence the past years. They out to look at the positive aspects of the current age and exploit it to their satisfaction. We live through various stages once in a lifetime and people need to focus on experiencing that specific rather than attempting to replay past memories. </a:t>
            </a:r>
            <a:endParaRPr lang="en-US" dirty="0"/>
          </a:p>
        </p:txBody>
      </p:sp>
    </p:spTree>
    <p:extLst>
      <p:ext uri="{BB962C8B-B14F-4D97-AF65-F5344CB8AC3E}">
        <p14:creationId xmlns:p14="http://schemas.microsoft.com/office/powerpoint/2010/main" val="73091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Overcoming Middle adulthood problems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Additionally, conducting life audit helps in overcoming the crisis by giving a meaning to the current life. Middle crisis is usually occasioned by the feeling that past was better than current situation (Kali &amp;Cavanaugh, 2018). Generally, middle crisis is fueled by the urge to re-experience former life and perception that current one is boring.</a:t>
            </a:r>
          </a:p>
          <a:p>
            <a:r>
              <a:rPr lang="en-US" dirty="0" smtClean="0"/>
              <a:t>Life audits help a person to identify the positives and negatives in current stage hence influencing their approach to the life style. People thus have an  opportunity to emphasize on the aspects of their lives that brings them joy rather than negative experience. The age of forty years all the way to sixty is full pressure as a person comes to the reality of various things. For example, their kids are approaching adulthood and begin to live their lives independently. Besides, a person realizes he or she has not achieved the set goals while at the same time approaching retirement age.</a:t>
            </a:r>
          </a:p>
          <a:p>
            <a:r>
              <a:rPr lang="en-US" dirty="0" smtClean="0"/>
              <a:t>The pressure associated with these challenges thus pushes a person to reconsider their past life experience and make attempts to replay them. Life audit, however, reveals the positives of current stage resulting in a more fulfilling life. </a:t>
            </a:r>
            <a:endParaRPr lang="en-US" dirty="0"/>
          </a:p>
        </p:txBody>
      </p:sp>
    </p:spTree>
    <p:extLst>
      <p:ext uri="{BB962C8B-B14F-4D97-AF65-F5344CB8AC3E}">
        <p14:creationId xmlns:p14="http://schemas.microsoft.com/office/powerpoint/2010/main" val="2394091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in middle adulthood </a:t>
            </a:r>
            <a:endParaRPr lang="en-US" dirty="0"/>
          </a:p>
        </p:txBody>
      </p:sp>
      <p:sp>
        <p:nvSpPr>
          <p:cNvPr id="3" name="Content Placeholder 2"/>
          <p:cNvSpPr>
            <a:spLocks noGrp="1"/>
          </p:cNvSpPr>
          <p:nvPr>
            <p:ph idx="1"/>
          </p:nvPr>
        </p:nvSpPr>
        <p:spPr/>
        <p:txBody>
          <a:bodyPr/>
          <a:lstStyle/>
          <a:p>
            <a:r>
              <a:rPr lang="en-US" dirty="0" smtClean="0"/>
              <a:t>Living a fulfilling middle adulthood life requires an individual to adopt various measures. These measures primarily help him or her to focus on the positive aspects of their life which minimizes the pressure to relive past life.  </a:t>
            </a:r>
            <a:endParaRPr lang="en-US" dirty="0"/>
          </a:p>
          <a:p>
            <a:r>
              <a:rPr lang="en-US" dirty="0" smtClean="0"/>
              <a:t>The first step in living a satisfying middle adulthood life is by appreciating the fact that the past is gone and was designed to shape current and future life (Marshal, 2017). The experiences, both negative and positive, was meant to shape  our lives rather than become a burden. </a:t>
            </a:r>
          </a:p>
          <a:p>
            <a:r>
              <a:rPr lang="en-US" dirty="0" smtClean="0"/>
              <a:t>Appreciating the past’s contribution helps in suppressing the desire to relive them, instead, the focus is on the positive side of living at a given age. As a result, an individual escapes the crisis associated with middle adulthood.</a:t>
            </a:r>
          </a:p>
          <a:p>
            <a:endParaRPr lang="en-US" dirty="0"/>
          </a:p>
        </p:txBody>
      </p:sp>
    </p:spTree>
    <p:extLst>
      <p:ext uri="{BB962C8B-B14F-4D97-AF65-F5344CB8AC3E}">
        <p14:creationId xmlns:p14="http://schemas.microsoft.com/office/powerpoint/2010/main" val="3449515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middle life crisis</a:t>
            </a:r>
            <a:endParaRPr lang="en-US" dirty="0"/>
          </a:p>
        </p:txBody>
      </p:sp>
      <p:sp>
        <p:nvSpPr>
          <p:cNvPr id="3" name="Content Placeholder 2"/>
          <p:cNvSpPr>
            <a:spLocks noGrp="1"/>
          </p:cNvSpPr>
          <p:nvPr>
            <p:ph idx="1"/>
          </p:nvPr>
        </p:nvSpPr>
        <p:spPr/>
        <p:txBody>
          <a:bodyPr/>
          <a:lstStyle/>
          <a:p>
            <a:r>
              <a:rPr lang="en-US" dirty="0" smtClean="0"/>
              <a:t>Secondly, setting new goals often helps in living a positive life through the middle adulthood. </a:t>
            </a:r>
          </a:p>
          <a:p>
            <a:r>
              <a:rPr lang="en-US" dirty="0" smtClean="0"/>
              <a:t>The new goals act as fresh challenge that pushes an individual even harder and widens his or her view on </a:t>
            </a:r>
            <a:r>
              <a:rPr lang="en-US" smtClean="0"/>
              <a:t>various issues (Marshal, 2017). </a:t>
            </a:r>
            <a:r>
              <a:rPr lang="en-US" dirty="0" smtClean="0"/>
              <a:t>Moreover, the desire to achieve these new goals makes an individual realizes that there are still more to life. Consequently, he or she focuses getting these new experiences rather than reminiscence the “good old day.”</a:t>
            </a:r>
          </a:p>
          <a:p>
            <a:r>
              <a:rPr lang="en-US" dirty="0" smtClean="0"/>
              <a:t>Middle adulthood life is relatively boring to many people since they have achieved most of their targets. Setting new goals renews the desires and energy to which leads to a better life experience. </a:t>
            </a:r>
            <a:endParaRPr lang="en-US" dirty="0"/>
          </a:p>
        </p:txBody>
      </p:sp>
    </p:spTree>
    <p:extLst>
      <p:ext uri="{BB962C8B-B14F-4D97-AF65-F5344CB8AC3E}">
        <p14:creationId xmlns:p14="http://schemas.microsoft.com/office/powerpoint/2010/main" val="68364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endParaRPr lang="en-US" dirty="0" smtClean="0"/>
          </a:p>
          <a:p>
            <a:r>
              <a:rPr lang="en-US" dirty="0" err="1"/>
              <a:t>Kail</a:t>
            </a:r>
            <a:r>
              <a:rPr lang="en-US" dirty="0"/>
              <a:t>, R. V., &amp; Cavanaugh, J. C. (2018). Human development: A life-span view. Cengage Learning.</a:t>
            </a:r>
          </a:p>
          <a:p>
            <a:r>
              <a:rPr lang="en-US" dirty="0"/>
              <a:t>Newman, B. M., &amp; Newman, P. R. (2017). Development through life: A psychosocial approach. Cengage Learning.</a:t>
            </a:r>
          </a:p>
          <a:p>
            <a:r>
              <a:rPr lang="en-US" dirty="0" smtClean="0"/>
              <a:t>Marshall</a:t>
            </a:r>
            <a:r>
              <a:rPr lang="en-US" dirty="0"/>
              <a:t>, A. G. (2017). It's NOT a Midlife Crisis It's an Opportunity: How to Be Forty-Or Fifty-something Without Going Off the Rails. Health Communications, Inc..</a:t>
            </a:r>
          </a:p>
        </p:txBody>
      </p:sp>
    </p:spTree>
    <p:extLst>
      <p:ext uri="{BB962C8B-B14F-4D97-AF65-F5344CB8AC3E}">
        <p14:creationId xmlns:p14="http://schemas.microsoft.com/office/powerpoint/2010/main" val="2340240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222</TotalTime>
  <Words>1384</Words>
  <Application>Microsoft Office PowerPoint</Application>
  <PresentationFormat>Widescreen</PresentationFormat>
  <Paragraphs>39</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Challenges of Middle Adulthood  </vt:lpstr>
      <vt:lpstr>Challenges of Middle Adulthood </vt:lpstr>
      <vt:lpstr>Challenges of Middle Adulthood </vt:lpstr>
      <vt:lpstr>Overcoming Middle adulthood problems</vt:lpstr>
      <vt:lpstr>Overcoming Middle adulthood problems</vt:lpstr>
      <vt:lpstr>Overcoming Middle adulthood problems</vt:lpstr>
      <vt:lpstr>Thriving in middle adulthood </vt:lpstr>
      <vt:lpstr>Thriving middle life crisis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Life Crisis</dc:title>
  <dc:creator>papa</dc:creator>
  <cp:lastModifiedBy>papa</cp:lastModifiedBy>
  <cp:revision>26</cp:revision>
  <dcterms:created xsi:type="dcterms:W3CDTF">2019-04-10T08:17:08Z</dcterms:created>
  <dcterms:modified xsi:type="dcterms:W3CDTF">2019-04-12T10:33:00Z</dcterms:modified>
</cp:coreProperties>
</file>